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13"/>
  </p:notesMasterIdLst>
  <p:handoutMasterIdLst>
    <p:handoutMasterId r:id="rId14"/>
  </p:handoutMasterIdLst>
  <p:sldIdLst>
    <p:sldId id="265" r:id="rId2"/>
    <p:sldId id="299" r:id="rId3"/>
    <p:sldId id="300" r:id="rId4"/>
    <p:sldId id="310" r:id="rId5"/>
    <p:sldId id="309" r:id="rId6"/>
    <p:sldId id="311" r:id="rId7"/>
    <p:sldId id="312" r:id="rId8"/>
    <p:sldId id="313" r:id="rId9"/>
    <p:sldId id="314" r:id="rId10"/>
    <p:sldId id="315" r:id="rId11"/>
    <p:sldId id="316" r:id="rId12"/>
  </p:sldIdLst>
  <p:sldSz cx="9144000" cy="6858000" type="screen4x3"/>
  <p:notesSz cx="6794500" cy="99187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3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8120" autoAdjust="0"/>
  </p:normalViewPr>
  <p:slideViewPr>
    <p:cSldViewPr>
      <p:cViewPr varScale="1">
        <p:scale>
          <a:sx n="107" d="100"/>
          <a:sy n="107" d="100"/>
        </p:scale>
        <p:origin x="1986" y="10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3258" y="-84"/>
      </p:cViewPr>
      <p:guideLst>
        <p:guide orient="horz" pos="3123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13A278E-B9E7-442C-B0E7-CB931D4DDE91}" type="datetime1">
              <a:rPr lang="ko-KR" altLang="en-US"/>
              <a:pPr>
                <a:defRPr/>
              </a:pPr>
              <a:t>2023-03-27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CBF913E-B4C3-4830-BE08-40334BFBB8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0D9DCF9-B929-45CF-B776-11EA147BFFEF}" type="datetime1">
              <a:rPr lang="ko-KR" altLang="en-US"/>
              <a:pPr>
                <a:defRPr/>
              </a:pPr>
              <a:t>2023-03-27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288" y="4711105"/>
            <a:ext cx="5435924" cy="446365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67237EF-CB28-4A1F-A774-C605C5FEFC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2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2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1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8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35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97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32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38" t="67679" r="51712"/>
          <a:stretch/>
        </p:blipFill>
        <p:spPr>
          <a:xfrm>
            <a:off x="0" y="16462"/>
            <a:ext cx="9144000" cy="6841538"/>
          </a:xfrm>
          <a:prstGeom prst="rect">
            <a:avLst/>
          </a:prstGeom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3929066"/>
            <a:ext cx="8858312" cy="228601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10" name="Picture 162" descr="Untitled-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42938"/>
            <a:ext cx="2944813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2"/>
          <p:cNvSpPr txBox="1"/>
          <p:nvPr userDrawn="1"/>
        </p:nvSpPr>
        <p:spPr>
          <a:xfrm>
            <a:off x="214282" y="785775"/>
            <a:ext cx="2500330" cy="12144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173"/>
          <p:cNvSpPr>
            <a:spLocks noChangeShapeType="1"/>
          </p:cNvSpPr>
          <p:nvPr userDrawn="1"/>
        </p:nvSpPr>
        <p:spPr bwMode="auto">
          <a:xfrm>
            <a:off x="3238500" y="2500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3" name="Line 174"/>
          <p:cNvSpPr>
            <a:spLocks noChangeShapeType="1"/>
          </p:cNvSpPr>
          <p:nvPr userDrawn="1"/>
        </p:nvSpPr>
        <p:spPr bwMode="auto">
          <a:xfrm>
            <a:off x="3238500" y="19288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4" name="Line 175"/>
          <p:cNvSpPr>
            <a:spLocks noChangeShapeType="1"/>
          </p:cNvSpPr>
          <p:nvPr userDrawn="1"/>
        </p:nvSpPr>
        <p:spPr bwMode="auto">
          <a:xfrm>
            <a:off x="3238500" y="1357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5" name="Line 173"/>
          <p:cNvSpPr>
            <a:spLocks noChangeShapeType="1"/>
          </p:cNvSpPr>
          <p:nvPr userDrawn="1"/>
        </p:nvSpPr>
        <p:spPr bwMode="auto">
          <a:xfrm>
            <a:off x="3244850" y="3000375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6" name="Line 173"/>
          <p:cNvSpPr>
            <a:spLocks noChangeShapeType="1"/>
          </p:cNvSpPr>
          <p:nvPr userDrawn="1"/>
        </p:nvSpPr>
        <p:spPr bwMode="auto">
          <a:xfrm>
            <a:off x="3214688" y="35718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7" name="Line 173"/>
          <p:cNvSpPr>
            <a:spLocks noChangeShapeType="1"/>
          </p:cNvSpPr>
          <p:nvPr userDrawn="1"/>
        </p:nvSpPr>
        <p:spPr bwMode="auto">
          <a:xfrm>
            <a:off x="3214688" y="41433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8" name="Line 173"/>
          <p:cNvSpPr>
            <a:spLocks noChangeShapeType="1"/>
          </p:cNvSpPr>
          <p:nvPr userDrawn="1"/>
        </p:nvSpPr>
        <p:spPr bwMode="auto">
          <a:xfrm>
            <a:off x="3214688" y="4643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9" name="Line 173"/>
          <p:cNvSpPr>
            <a:spLocks noChangeShapeType="1"/>
          </p:cNvSpPr>
          <p:nvPr userDrawn="1"/>
        </p:nvSpPr>
        <p:spPr bwMode="auto">
          <a:xfrm>
            <a:off x="3214688" y="52149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0" name="Line 173"/>
          <p:cNvSpPr>
            <a:spLocks noChangeShapeType="1"/>
          </p:cNvSpPr>
          <p:nvPr userDrawn="1"/>
        </p:nvSpPr>
        <p:spPr bwMode="auto">
          <a:xfrm>
            <a:off x="3214688" y="5786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3"/>
          </p:nvPr>
        </p:nvSpPr>
        <p:spPr>
          <a:xfrm>
            <a:off x="3214678" y="928670"/>
            <a:ext cx="5429288" cy="2723823"/>
          </a:xfr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4"/>
          </p:nvPr>
        </p:nvSpPr>
        <p:spPr>
          <a:xfrm>
            <a:off x="214282" y="785795"/>
            <a:ext cx="2500330" cy="1214446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22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4A91FC48-8A96-4FB9-BA72-0388FB2898F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6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642918"/>
            <a:ext cx="8858312" cy="5643602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0BDF5A50-FEA7-4531-911E-E701FBDB2E7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거버닝메시지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1500174"/>
            <a:ext cx="8858312" cy="4786346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142906" y="642918"/>
            <a:ext cx="8858250" cy="785818"/>
          </a:xfrm>
          <a:noFill/>
        </p:spPr>
        <p:txBody>
          <a:bodyPr rtlCol="0" anchor="ctr">
            <a:noAutofit/>
          </a:bodyPr>
          <a:lstStyle>
            <a:lvl1pPr marL="0" algn="l" defTabSz="914400" rtl="0" eaLnBrk="1" latinLnBrk="0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1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C5DA1DBC-530B-4A1B-90B7-596FC5C9C29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흐름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흐름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흐름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흐름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AFD3DC40-532E-4519-8D87-A2DAC8F7E3B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1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18ACF31E-6D26-48BF-ABB1-B7583F89092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242093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운영 정책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46228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1" name="Rectangle 45"/>
          <p:cNvSpPr>
            <a:spLocks noChangeArrowheads="1"/>
          </p:cNvSpPr>
          <p:nvPr userDrawn="1"/>
        </p:nvSpPr>
        <p:spPr bwMode="auto">
          <a:xfrm>
            <a:off x="7215188" y="35560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참고 </a:t>
            </a:r>
            <a:r>
              <a:rPr kumimoji="0" lang="en-US" altLang="ko-KR" sz="1000" b="1">
                <a:latin typeface="+mn-lt"/>
                <a:ea typeface="+mn-ea"/>
              </a:rPr>
              <a:t>URL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727147"/>
            <a:ext cx="1872000" cy="76519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0" name="표 개체 틀 19"/>
          <p:cNvSpPr>
            <a:spLocks noGrp="1"/>
          </p:cNvSpPr>
          <p:nvPr>
            <p:ph type="tbl" sz="quarter" idx="13"/>
          </p:nvPr>
        </p:nvSpPr>
        <p:spPr>
          <a:xfrm>
            <a:off x="7215206" y="4934040"/>
            <a:ext cx="1872000" cy="178110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41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215332" y="3862474"/>
            <a:ext cx="1872000" cy="68875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168888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60515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78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지막장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0" descr="20%"/>
          <p:cNvSpPr>
            <a:spLocks noChangeArrowheads="1"/>
          </p:cNvSpPr>
          <p:nvPr userDrawn="1"/>
        </p:nvSpPr>
        <p:spPr bwMode="auto">
          <a:xfrm>
            <a:off x="142875" y="2928938"/>
            <a:ext cx="8858250" cy="1000125"/>
          </a:xfrm>
          <a:prstGeom prst="rect">
            <a:avLst/>
          </a:prstGeom>
          <a:pattFill prst="pct20">
            <a:fgClr>
              <a:srgbClr val="B2B2B2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320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+mn-lt"/>
              <a:ea typeface="+mn-ea"/>
            </a:endParaRPr>
          </a:p>
        </p:txBody>
      </p:sp>
      <p:pic>
        <p:nvPicPr>
          <p:cNvPr id="5" name="Picture 84" descr="logo_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429250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Text Box 69"/>
          <p:cNvSpPr txBox="1">
            <a:spLocks noChangeArrowheads="1"/>
          </p:cNvSpPr>
          <p:nvPr userDrawn="1"/>
        </p:nvSpPr>
        <p:spPr bwMode="auto">
          <a:xfrm>
            <a:off x="6286500" y="276225"/>
            <a:ext cx="2474913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8" name="Picture 86" descr="Untitled-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8713" y="142875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3200" b="1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5857892"/>
            <a:ext cx="8858312" cy="85725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Master subtitle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10B129-34A8-46F2-9132-64C4A0AD0CBF}" type="datetime1">
              <a:rPr lang="ko-KR" altLang="en-US"/>
              <a:pPr>
                <a:defRPr/>
              </a:pPr>
              <a:t>2023-03-27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19442C-89ED-482C-B5AD-D703B4610EA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77" r:id="rId8"/>
    <p:sldLayoutId id="2147483664" r:id="rId9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2856"/>
            <a:ext cx="9144000" cy="1796210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pPr lvl="0">
              <a:defRPr/>
            </a:pPr>
            <a:br>
              <a:rPr lang="en-US" altLang="ko-KR" sz="2800">
                <a:latin typeface="나눔스퀘어 ExtraBold"/>
                <a:ea typeface="나눔스퀘어 ExtraBold"/>
              </a:rPr>
            </a:br>
            <a:r>
              <a:rPr lang="ko-KR" altLang="en-US" sz="2800">
                <a:latin typeface="나눔스퀘어 ExtraBold"/>
                <a:ea typeface="나눔스퀘어 ExtraBold"/>
              </a:rPr>
              <a:t>화면 설계서</a:t>
            </a:r>
            <a:br>
              <a:rPr lang="ko-KR" altLang="en-US" sz="2800">
                <a:latin typeface="나눔스퀘어 ExtraBold"/>
                <a:ea typeface="나눔스퀘어 ExtraBold"/>
              </a:rPr>
            </a:br>
            <a:r>
              <a:rPr lang="ko-KR" altLang="en-US" sz="2800">
                <a:latin typeface="나눔스퀘어 ExtraBold"/>
                <a:ea typeface="나눔스퀘어 ExtraBold"/>
              </a:rPr>
              <a:t>과제명</a:t>
            </a:r>
            <a:br>
              <a:rPr lang="en-US" altLang="ko-KR" sz="2800">
                <a:latin typeface="나눔스퀘어 ExtraBold"/>
                <a:ea typeface="나눔스퀘어 ExtraBold"/>
              </a:rPr>
            </a:br>
            <a:endParaRPr lang="en-US" altLang="ko-KR" sz="2800">
              <a:latin typeface="나눔스퀘어 ExtraBold"/>
              <a:ea typeface="나눔스퀘어 ExtraBold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sz="28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2023.04.03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D10C0C-6802-A366-FDD3-97E62F4E1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609557"/>
            <a:ext cx="6984776" cy="3131811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7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7215006" y="2348880"/>
            <a:ext cx="1872000" cy="1008112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웹 사이트 제작자</a:t>
            </a:r>
            <a:r>
              <a:rPr lang="en-US" altLang="ko-KR" dirty="0"/>
              <a:t>: </a:t>
            </a:r>
          </a:p>
          <a:p>
            <a:pPr lv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 : </a:t>
            </a:r>
            <a:r>
              <a:rPr lang="ko-KR" altLang="en-US" dirty="0"/>
              <a:t>사용자가 </a:t>
            </a:r>
            <a:r>
              <a:rPr lang="en-US" altLang="ko-KR" dirty="0"/>
              <a:t>LED CONTROLLER</a:t>
            </a:r>
            <a:r>
              <a:rPr lang="ko-KR" altLang="en-US" dirty="0"/>
              <a:t>에서 설정한 값을 어항 조명에 제대로 값을 전송해서 켜게 함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851035882"/>
              </p:ext>
            </p:extLst>
          </p:nvPr>
        </p:nvGraphicFramePr>
        <p:xfrm>
          <a:off x="7215188" y="4288304"/>
          <a:ext cx="1893316" cy="187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FISH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LED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창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LED CONTROLLER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접근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조명 색상 누르고 원하는 색상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조명 켜고 끔을 제어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원하는 시간 설정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6758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APPLY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클릭 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3476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465220" y="14904"/>
            <a:ext cx="1847266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스마트 어항 모니터링 시스템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FISH Page- LED</a:t>
            </a: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2023. 04. 03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0D910-F0DF-09B1-729B-74DAFE82E8FD}"/>
              </a:ext>
            </a:extLst>
          </p:cNvPr>
          <p:cNvSpPr txBox="1"/>
          <p:nvPr/>
        </p:nvSpPr>
        <p:spPr>
          <a:xfrm>
            <a:off x="7215189" y="694435"/>
            <a:ext cx="1845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1. LOGIN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ko-KR" altLang="en-US" sz="1000" dirty="0" err="1">
                <a:solidFill>
                  <a:schemeClr val="tx2"/>
                </a:solidFill>
              </a:rPr>
              <a:t>성공시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en-US" altLang="ko-KR" sz="1000" dirty="0">
                <a:solidFill>
                  <a:schemeClr val="tx2"/>
                </a:solidFill>
              </a:rPr>
              <a:t>FISH </a:t>
            </a:r>
            <a:r>
              <a:rPr lang="ko-KR" altLang="en-US" sz="1000" dirty="0">
                <a:solidFill>
                  <a:schemeClr val="tx2"/>
                </a:solidFill>
              </a:rPr>
              <a:t>버튼을 클릭하고 접속 할 수 있음</a:t>
            </a:r>
            <a:endParaRPr lang="en-US" altLang="ko-KR" sz="1000" dirty="0">
              <a:solidFill>
                <a:schemeClr val="tx2"/>
              </a:solidFill>
            </a:endParaRPr>
          </a:p>
          <a:p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en-US" altLang="ko-KR" sz="1000" dirty="0">
                <a:solidFill>
                  <a:schemeClr val="tx2"/>
                </a:solidFill>
              </a:rPr>
              <a:t>2. LED </a:t>
            </a:r>
            <a:r>
              <a:rPr lang="ko-KR" altLang="en-US" sz="1000" dirty="0">
                <a:solidFill>
                  <a:schemeClr val="tx2"/>
                </a:solidFill>
              </a:rPr>
              <a:t>창 클릭해서 조명 색상</a:t>
            </a:r>
            <a:r>
              <a:rPr lang="en-US" altLang="ko-KR" sz="1000" dirty="0">
                <a:solidFill>
                  <a:schemeClr val="tx2"/>
                </a:solidFill>
              </a:rPr>
              <a:t>, </a:t>
            </a:r>
            <a:r>
              <a:rPr lang="ko-KR" altLang="en-US" sz="1000" dirty="0">
                <a:solidFill>
                  <a:schemeClr val="tx2"/>
                </a:solidFill>
              </a:rPr>
              <a:t>조명 </a:t>
            </a:r>
            <a:r>
              <a:rPr lang="en-US" altLang="ko-KR" sz="1000" dirty="0">
                <a:solidFill>
                  <a:schemeClr val="tx2"/>
                </a:solidFill>
              </a:rPr>
              <a:t>ON/OFF, </a:t>
            </a:r>
            <a:r>
              <a:rPr lang="ko-KR" altLang="en-US" sz="1000" dirty="0">
                <a:solidFill>
                  <a:schemeClr val="tx2"/>
                </a:solidFill>
              </a:rPr>
              <a:t>조명 시간 설정을 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5ECCC-EDAE-6AF5-827F-38B117FC6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4664"/>
            <a:ext cx="6984776" cy="3240360"/>
          </a:xfrm>
          <a:prstGeom prst="rect">
            <a:avLst/>
          </a:prstGeom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E5E7B1D-5AF8-B37F-5E8E-741DC032D7BA}"/>
              </a:ext>
            </a:extLst>
          </p:cNvPr>
          <p:cNvSpPr/>
          <p:nvPr/>
        </p:nvSpPr>
        <p:spPr>
          <a:xfrm>
            <a:off x="5402045" y="218550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E6398B5-7C79-B7B3-9B0E-DA3D48F912EC}"/>
              </a:ext>
            </a:extLst>
          </p:cNvPr>
          <p:cNvSpPr/>
          <p:nvPr/>
        </p:nvSpPr>
        <p:spPr>
          <a:xfrm>
            <a:off x="3244570" y="2334232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6D0E2ED-769F-0D7E-3A18-37603FF044B0}"/>
              </a:ext>
            </a:extLst>
          </p:cNvPr>
          <p:cNvSpPr/>
          <p:nvPr/>
        </p:nvSpPr>
        <p:spPr>
          <a:xfrm>
            <a:off x="2591780" y="5373216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EB9CA15-49C1-0A4D-FA65-B9B5AEF80CA1}"/>
              </a:ext>
            </a:extLst>
          </p:cNvPr>
          <p:cNvSpPr/>
          <p:nvPr/>
        </p:nvSpPr>
        <p:spPr>
          <a:xfrm>
            <a:off x="2483768" y="4993830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FCFE19D-31A5-3107-ADB2-AE07F564D95F}"/>
              </a:ext>
            </a:extLst>
          </p:cNvPr>
          <p:cNvSpPr/>
          <p:nvPr/>
        </p:nvSpPr>
        <p:spPr>
          <a:xfrm>
            <a:off x="3599892" y="5342654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D8D02B1-E7D6-A5FB-5F9D-90253BD9D230}"/>
              </a:ext>
            </a:extLst>
          </p:cNvPr>
          <p:cNvSpPr/>
          <p:nvPr/>
        </p:nvSpPr>
        <p:spPr>
          <a:xfrm>
            <a:off x="4067944" y="5018207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D09F744-D2DE-EF2B-ACDF-01F8346C680C}"/>
              </a:ext>
            </a:extLst>
          </p:cNvPr>
          <p:cNvSpPr/>
          <p:nvPr/>
        </p:nvSpPr>
        <p:spPr>
          <a:xfrm>
            <a:off x="3995936" y="5528768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80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8DDC78-86DC-E2B7-55B5-4783D692E9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8" y="3645024"/>
            <a:ext cx="6984776" cy="3066434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8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7215006" y="2348880"/>
            <a:ext cx="1872000" cy="1008112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웹 사이트 제작자</a:t>
            </a:r>
            <a:r>
              <a:rPr lang="en-US" altLang="ko-KR" dirty="0"/>
              <a:t>: </a:t>
            </a:r>
          </a:p>
          <a:p>
            <a:pPr lv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 : </a:t>
            </a:r>
            <a:r>
              <a:rPr lang="ko-KR" altLang="en-US" dirty="0"/>
              <a:t>사용자가 </a:t>
            </a:r>
            <a:r>
              <a:rPr lang="en-US" altLang="ko-KR" dirty="0"/>
              <a:t>FEED CONTROLLER</a:t>
            </a:r>
            <a:r>
              <a:rPr lang="ko-KR" altLang="en-US" dirty="0"/>
              <a:t>에서 설정한 값을 웹 사이트에 명확히 표현함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736791949"/>
              </p:ext>
            </p:extLst>
          </p:nvPr>
        </p:nvGraphicFramePr>
        <p:xfrm>
          <a:off x="7215188" y="4288304"/>
          <a:ext cx="1893316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FISH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FEED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창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FEED CONTROLLER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접근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급여 횟수를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APPLY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클릭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6758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53476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465220" y="14904"/>
            <a:ext cx="1847266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스마트 어항 모니터링 시스템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FISH Page- FEED</a:t>
            </a: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2023. 04. 03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0D910-F0DF-09B1-729B-74DAFE82E8FD}"/>
              </a:ext>
            </a:extLst>
          </p:cNvPr>
          <p:cNvSpPr txBox="1"/>
          <p:nvPr/>
        </p:nvSpPr>
        <p:spPr>
          <a:xfrm>
            <a:off x="7215189" y="694435"/>
            <a:ext cx="1845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1. LOGIN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ko-KR" altLang="en-US" sz="1000" dirty="0" err="1">
                <a:solidFill>
                  <a:schemeClr val="tx2"/>
                </a:solidFill>
              </a:rPr>
              <a:t>성공시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en-US" altLang="ko-KR" sz="1000" dirty="0">
                <a:solidFill>
                  <a:schemeClr val="tx2"/>
                </a:solidFill>
              </a:rPr>
              <a:t>FISH </a:t>
            </a:r>
            <a:r>
              <a:rPr lang="ko-KR" altLang="en-US" sz="1000" dirty="0">
                <a:solidFill>
                  <a:schemeClr val="tx2"/>
                </a:solidFill>
              </a:rPr>
              <a:t>버튼을 클릭하고 접속 할 수 있음</a:t>
            </a:r>
            <a:endParaRPr lang="en-US" altLang="ko-KR" sz="1000" dirty="0">
              <a:solidFill>
                <a:schemeClr val="tx2"/>
              </a:solidFill>
            </a:endParaRPr>
          </a:p>
          <a:p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en-US" altLang="ko-KR" sz="1000" dirty="0">
                <a:solidFill>
                  <a:schemeClr val="tx2"/>
                </a:solidFill>
              </a:rPr>
              <a:t>2. FEED </a:t>
            </a:r>
            <a:r>
              <a:rPr lang="ko-KR" altLang="en-US" sz="1000" dirty="0">
                <a:solidFill>
                  <a:schemeClr val="tx2"/>
                </a:solidFill>
              </a:rPr>
              <a:t>창에서 급여 횟수와 시간을 설정할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5ECCC-EDAE-6AF5-827F-38B117FC6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4664"/>
            <a:ext cx="6984776" cy="3240360"/>
          </a:xfrm>
          <a:prstGeom prst="rect">
            <a:avLst/>
          </a:prstGeom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E5E7B1D-5AF8-B37F-5E8E-741DC032D7BA}"/>
              </a:ext>
            </a:extLst>
          </p:cNvPr>
          <p:cNvSpPr/>
          <p:nvPr/>
        </p:nvSpPr>
        <p:spPr>
          <a:xfrm>
            <a:off x="5402045" y="218550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E6398B5-7C79-B7B3-9B0E-DA3D48F912EC}"/>
              </a:ext>
            </a:extLst>
          </p:cNvPr>
          <p:cNvSpPr/>
          <p:nvPr/>
        </p:nvSpPr>
        <p:spPr>
          <a:xfrm>
            <a:off x="5148064" y="2349297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6D0E2ED-769F-0D7E-3A18-37603FF044B0}"/>
              </a:ext>
            </a:extLst>
          </p:cNvPr>
          <p:cNvSpPr/>
          <p:nvPr/>
        </p:nvSpPr>
        <p:spPr>
          <a:xfrm>
            <a:off x="3275856" y="5301208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EB9CA15-49C1-0A4D-FA65-B9B5AEF80CA1}"/>
              </a:ext>
            </a:extLst>
          </p:cNvPr>
          <p:cNvSpPr/>
          <p:nvPr/>
        </p:nvSpPr>
        <p:spPr>
          <a:xfrm>
            <a:off x="2483768" y="4971078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FCFE19D-31A5-3107-ADB2-AE07F564D95F}"/>
              </a:ext>
            </a:extLst>
          </p:cNvPr>
          <p:cNvSpPr/>
          <p:nvPr/>
        </p:nvSpPr>
        <p:spPr>
          <a:xfrm>
            <a:off x="3842520" y="5559330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5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 txBox="1"/>
          <p:nvPr/>
        </p:nvSpPr>
        <p:spPr>
          <a:xfrm>
            <a:off x="0" y="5745"/>
            <a:ext cx="9144000" cy="596675"/>
          </a:xfrm>
          <a:prstGeom prst="rect">
            <a:avLst/>
          </a:prstGeom>
          <a:solidFill>
            <a:schemeClr val="bg2"/>
          </a:solidFill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rmAutofit fontScale="70000" lnSpcReduction="20000"/>
          </a:bodyPr>
          <a:lstStyle>
            <a:lvl1pPr algn="l" rtl="0" fontAlgn="base" latinLnBrk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FF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/>
            </a:pPr>
            <a:br>
              <a:rPr kumimoji="0" lang="en-US" altLang="ko-KR" sz="2800"/>
            </a:br>
            <a:endParaRPr kumimoji="0" lang="ko-KR" altLang="en-US" sz="2800"/>
          </a:p>
        </p:txBody>
      </p:sp>
      <p:sp>
        <p:nvSpPr>
          <p:cNvPr id="33" name="제목 32"/>
          <p:cNvSpPr>
            <a:spLocks noGrp="1"/>
          </p:cNvSpPr>
          <p:nvPr>
            <p:ph type="title"/>
          </p:nvPr>
        </p:nvSpPr>
        <p:spPr>
          <a:xfrm>
            <a:off x="142844" y="44624"/>
            <a:ext cx="6357982" cy="5000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</a:rPr>
              <a:t>서비스 흐름도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18CC33-6E2E-4EAA-B8D3-F72194D6DF3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CCF7D6-CFF5-544D-521B-E5347CDFC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602421"/>
            <a:ext cx="6094056" cy="6151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/>
          <p:cNvSpPr txBox="1"/>
          <p:nvPr/>
        </p:nvSpPr>
        <p:spPr>
          <a:xfrm>
            <a:off x="0" y="5745"/>
            <a:ext cx="9144000" cy="596675"/>
          </a:xfrm>
          <a:prstGeom prst="rect">
            <a:avLst/>
          </a:prstGeom>
          <a:solidFill>
            <a:schemeClr val="bg2"/>
          </a:solidFill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rmAutofit fontScale="70000" lnSpcReduction="20000"/>
          </a:bodyPr>
          <a:lstStyle>
            <a:lvl1pPr algn="l" rtl="0" fontAlgn="base" latinLnBrk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FF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/>
            </a:pPr>
            <a:br>
              <a:rPr kumimoji="0" lang="en-US" altLang="ko-KR" sz="2800"/>
            </a:br>
            <a:endParaRPr kumimoji="0" lang="ko-KR" altLang="en-US" sz="280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2844" y="48614"/>
            <a:ext cx="6357982" cy="500066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</a:rPr>
              <a:t>메뉴구성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142875" y="6376243"/>
            <a:ext cx="8858250" cy="365125"/>
          </a:xfrm>
        </p:spPr>
        <p:txBody>
          <a:bodyPr/>
          <a:lstStyle/>
          <a:p>
            <a:pPr lvl="0">
              <a:defRPr/>
            </a:pPr>
            <a:fld id="{C518CC33-6E2E-4EAA-B8D3-F72194D6DF3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40352" y="116632"/>
            <a:ext cx="1251250" cy="306467"/>
          </a:xfrm>
          <a:prstGeom prst="roundRect">
            <a:avLst>
              <a:gd name="adj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>
                <a:solidFill>
                  <a:srgbClr val="C00000"/>
                </a:solidFill>
                <a:latin typeface="나눔스퀘어"/>
                <a:ea typeface="나눔스퀘어"/>
              </a:rPr>
              <a:t>Confidential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68BE45-F03D-F7EF-EE6A-149C5841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40768"/>
            <a:ext cx="8784976" cy="4464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1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웹 사이트 제작자</a:t>
            </a:r>
            <a:r>
              <a:rPr lang="en-US" altLang="ko-KR" dirty="0"/>
              <a:t>: </a:t>
            </a:r>
          </a:p>
          <a:p>
            <a:pPr lv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 : </a:t>
            </a:r>
            <a:r>
              <a:rPr lang="ko-KR" altLang="en-US" dirty="0"/>
              <a:t>메인 페이지에는 방문자가 원하는 페이지를 빠르게 이동할 수 있도록 필요한 기능이 한 눈에 보일 수 있게 배치한다</a:t>
            </a:r>
            <a:r>
              <a:rPr lang="en-US" altLang="ko-KR" dirty="0"/>
              <a:t>.</a:t>
            </a:r>
          </a:p>
          <a:p>
            <a:pPr lvl="0" indent="0">
              <a:buNone/>
              <a:defRPr/>
            </a:pPr>
            <a:r>
              <a:rPr lang="en-US" altLang="ko-KR" dirty="0"/>
              <a:t> : </a:t>
            </a:r>
            <a:r>
              <a:rPr lang="ko-KR" altLang="en-US" dirty="0"/>
              <a:t>웹 사이트 이미지 구성은 제품과 어울리게 한다</a:t>
            </a:r>
            <a:r>
              <a:rPr lang="en-US" altLang="ko-KR" dirty="0"/>
              <a:t>.</a:t>
            </a:r>
          </a:p>
          <a:p>
            <a:pPr lvl="0" indent="0">
              <a:buNone/>
              <a:defRPr/>
            </a:pP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675411208"/>
              </p:ext>
            </p:extLst>
          </p:nvPr>
        </p:nvGraphicFramePr>
        <p:xfrm>
          <a:off x="7215188" y="4143375"/>
          <a:ext cx="1900406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 1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왼쪽 상단에 로고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HOME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SIGNUP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LOGIN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메인 페이지 중앙에 어항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gif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파일 첨부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팀원 소개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6758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465220" y="14904"/>
            <a:ext cx="1847266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스마트 어항 모니터링 시스템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Main Page</a:t>
            </a: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2023. 04. 03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6BB71-5163-0857-E335-39EB1F488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2" y="404665"/>
            <a:ext cx="6987318" cy="3600400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58482A3D-5018-E6BB-30AC-7F597F0BF505}"/>
              </a:ext>
            </a:extLst>
          </p:cNvPr>
          <p:cNvSpPr/>
          <p:nvPr/>
        </p:nvSpPr>
        <p:spPr>
          <a:xfrm>
            <a:off x="1187624" y="429616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0D910-F0DF-09B1-729B-74DAFE82E8FD}"/>
              </a:ext>
            </a:extLst>
          </p:cNvPr>
          <p:cNvSpPr txBox="1"/>
          <p:nvPr/>
        </p:nvSpPr>
        <p:spPr>
          <a:xfrm>
            <a:off x="7215188" y="694435"/>
            <a:ext cx="1906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tx2"/>
                </a:solidFill>
              </a:rPr>
              <a:t>HOME </a:t>
            </a:r>
            <a:r>
              <a:rPr lang="ko-KR" altLang="en-US" sz="1000" dirty="0">
                <a:solidFill>
                  <a:schemeClr val="tx2"/>
                </a:solidFill>
              </a:rPr>
              <a:t>버튼 클릭 시 메인 </a:t>
            </a:r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en-US" altLang="ko-KR" sz="1000" dirty="0">
                <a:solidFill>
                  <a:schemeClr val="tx2"/>
                </a:solidFill>
              </a:rPr>
              <a:t>     </a:t>
            </a:r>
            <a:r>
              <a:rPr lang="ko-KR" altLang="en-US" sz="1000" dirty="0">
                <a:solidFill>
                  <a:schemeClr val="tx2"/>
                </a:solidFill>
              </a:rPr>
              <a:t>페이지로 </a:t>
            </a:r>
            <a:r>
              <a:rPr lang="ko-KR" altLang="en-US" sz="1000" dirty="0" err="1">
                <a:solidFill>
                  <a:schemeClr val="tx2"/>
                </a:solidFill>
              </a:rPr>
              <a:t>돌아감</a:t>
            </a:r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en-US" altLang="ko-KR" sz="1000" dirty="0">
                <a:solidFill>
                  <a:schemeClr val="tx2"/>
                </a:solidFill>
              </a:rPr>
              <a:t>2. SIGNUP </a:t>
            </a:r>
            <a:r>
              <a:rPr lang="ko-KR" altLang="en-US" sz="1000" dirty="0">
                <a:solidFill>
                  <a:schemeClr val="tx2"/>
                </a:solidFill>
              </a:rPr>
              <a:t>버튼 클릭 시 회원</a:t>
            </a:r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ko-KR" altLang="en-US" sz="1000" dirty="0">
                <a:solidFill>
                  <a:schemeClr val="tx2"/>
                </a:solidFill>
              </a:rPr>
              <a:t>가입 페이지로 이동</a:t>
            </a:r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en-US" altLang="ko-KR" sz="1000" dirty="0">
                <a:solidFill>
                  <a:schemeClr val="tx2"/>
                </a:solidFill>
              </a:rPr>
              <a:t>3. LOGIN </a:t>
            </a:r>
            <a:r>
              <a:rPr lang="ko-KR" altLang="en-US" sz="1000" dirty="0">
                <a:solidFill>
                  <a:schemeClr val="tx2"/>
                </a:solidFill>
              </a:rPr>
              <a:t>버튼 </a:t>
            </a:r>
            <a:r>
              <a:rPr lang="ko-KR" altLang="en-US" sz="1000" dirty="0" err="1">
                <a:solidFill>
                  <a:schemeClr val="tx2"/>
                </a:solidFill>
              </a:rPr>
              <a:t>클릭시</a:t>
            </a:r>
            <a:r>
              <a:rPr lang="ko-KR" altLang="en-US" sz="1000" dirty="0">
                <a:solidFill>
                  <a:schemeClr val="tx2"/>
                </a:solidFill>
              </a:rPr>
              <a:t> 로그인</a:t>
            </a:r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ko-KR" altLang="en-US" sz="1000" dirty="0">
                <a:solidFill>
                  <a:schemeClr val="tx2"/>
                </a:solidFill>
              </a:rPr>
              <a:t>페이지로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1BC696-E660-CEA9-15A7-5F1AF47C8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2" y="4005065"/>
            <a:ext cx="6987317" cy="2664295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9E0D8914-0980-52BA-EE9E-F2271A82C72E}"/>
              </a:ext>
            </a:extLst>
          </p:cNvPr>
          <p:cNvSpPr/>
          <p:nvPr/>
        </p:nvSpPr>
        <p:spPr>
          <a:xfrm>
            <a:off x="321204" y="1755917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0226EE8-2B2F-8CEE-0E1C-E5525114204B}"/>
              </a:ext>
            </a:extLst>
          </p:cNvPr>
          <p:cNvSpPr/>
          <p:nvPr/>
        </p:nvSpPr>
        <p:spPr>
          <a:xfrm>
            <a:off x="1119331" y="4030016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9398095C-9D60-1936-FF78-220613029839}"/>
              </a:ext>
            </a:extLst>
          </p:cNvPr>
          <p:cNvSpPr/>
          <p:nvPr/>
        </p:nvSpPr>
        <p:spPr>
          <a:xfrm>
            <a:off x="4536804" y="429615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B42655-8F5B-51D8-374B-EA2A385ADD03}"/>
              </a:ext>
            </a:extLst>
          </p:cNvPr>
          <p:cNvSpPr/>
          <p:nvPr/>
        </p:nvSpPr>
        <p:spPr>
          <a:xfrm>
            <a:off x="4824908" y="354334"/>
            <a:ext cx="971228" cy="4086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0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2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7215006" y="2204864"/>
            <a:ext cx="1872000" cy="1584176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웹 사이트 제작자</a:t>
            </a:r>
            <a:r>
              <a:rPr lang="en-US" altLang="ko-KR" dirty="0"/>
              <a:t>: </a:t>
            </a:r>
          </a:p>
          <a:p>
            <a:pPr lv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 : </a:t>
            </a:r>
            <a:r>
              <a:rPr lang="ko-KR" altLang="en-US" dirty="0"/>
              <a:t>사용자가 입력한 비밀번호가 일치한지 정확히 확인</a:t>
            </a:r>
            <a:r>
              <a:rPr lang="en-US" altLang="ko-KR" dirty="0"/>
              <a:t> </a:t>
            </a:r>
          </a:p>
          <a:p>
            <a:pPr lvl="0" indent="0">
              <a:buNone/>
              <a:defRPr/>
            </a:pPr>
            <a:r>
              <a:rPr lang="en-US" altLang="ko-KR" dirty="0"/>
              <a:t>  : DB</a:t>
            </a:r>
            <a:r>
              <a:rPr lang="ko-KR" altLang="en-US" dirty="0"/>
              <a:t>에 중복회원이 들어가진 않았는지 체크</a:t>
            </a:r>
            <a:endParaRPr lang="en-US" altLang="ko-KR" dirty="0"/>
          </a:p>
          <a:p>
            <a:pPr lvl="0">
              <a:defRPr/>
            </a:pPr>
            <a:r>
              <a:rPr lang="ko-KR" altLang="en-US" dirty="0">
                <a:latin typeface="Arial Black" panose="020B0A04020102020204" pitchFamily="34" charset="0"/>
              </a:rPr>
              <a:t>웹 사이트 사용자</a:t>
            </a:r>
            <a:endParaRPr lang="en-US" altLang="ko-KR" dirty="0">
              <a:latin typeface="Arial Black" panose="020B0A04020102020204" pitchFamily="34" charset="0"/>
            </a:endParaRPr>
          </a:p>
          <a:p>
            <a:pPr lvl="0" indent="0">
              <a:buNone/>
              <a:defRPr/>
            </a:pPr>
            <a:r>
              <a:rPr lang="en-US" altLang="ko-KR" dirty="0">
                <a:latin typeface="Arial Black" panose="020B0A04020102020204" pitchFamily="34" charset="0"/>
              </a:rPr>
              <a:t>  :</a:t>
            </a:r>
            <a:r>
              <a:rPr lang="ko-KR" altLang="en-US" dirty="0">
                <a:latin typeface="Arial Black" panose="020B0A04020102020204" pitchFamily="34" charset="0"/>
              </a:rPr>
              <a:t> 이메일 확인을 받아야지 회원가입 가능</a:t>
            </a:r>
            <a:endParaRPr lang="en-US" altLang="ko-KR" dirty="0">
              <a:latin typeface="+mj-lt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54623353"/>
              </p:ext>
            </p:extLst>
          </p:nvPr>
        </p:nvGraphicFramePr>
        <p:xfrm>
          <a:off x="7239848" y="4288304"/>
          <a:ext cx="1868656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SIGNUP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SIGN UP NOW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에서 정보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SIGNUP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 눌러서 회원가입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6758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465220" y="14904"/>
            <a:ext cx="1847266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스마트 어항 모니터링 시스템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SIGN UP NOW Page</a:t>
            </a: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2023. 04. 03	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58482A3D-5018-E6BB-30AC-7F597F0BF505}"/>
              </a:ext>
            </a:extLst>
          </p:cNvPr>
          <p:cNvSpPr/>
          <p:nvPr/>
        </p:nvSpPr>
        <p:spPr>
          <a:xfrm>
            <a:off x="4644008" y="1082933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0D910-F0DF-09B1-729B-74DAFE82E8FD}"/>
              </a:ext>
            </a:extLst>
          </p:cNvPr>
          <p:cNvSpPr txBox="1"/>
          <p:nvPr/>
        </p:nvSpPr>
        <p:spPr>
          <a:xfrm>
            <a:off x="7215189" y="694435"/>
            <a:ext cx="1845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SIGNUP </a:t>
            </a:r>
            <a:r>
              <a:rPr lang="ko-KR" altLang="en-US" sz="1000" dirty="0">
                <a:solidFill>
                  <a:schemeClr val="tx2"/>
                </a:solidFill>
              </a:rPr>
              <a:t>버튼 </a:t>
            </a:r>
            <a:r>
              <a:rPr lang="ko-KR" altLang="en-US" sz="1000" dirty="0" err="1">
                <a:solidFill>
                  <a:schemeClr val="tx2"/>
                </a:solidFill>
              </a:rPr>
              <a:t>클릭시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en-US" altLang="ko-KR" sz="1000" dirty="0">
                <a:solidFill>
                  <a:schemeClr val="tx2"/>
                </a:solidFill>
              </a:rPr>
              <a:t>SIGN UP NOW </a:t>
            </a:r>
            <a:r>
              <a:rPr lang="ko-KR" altLang="en-US" sz="1000" dirty="0">
                <a:solidFill>
                  <a:schemeClr val="tx2"/>
                </a:solidFill>
              </a:rPr>
              <a:t>창이 뜨고</a:t>
            </a:r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ko-KR" altLang="en-US" sz="1000" dirty="0">
                <a:solidFill>
                  <a:schemeClr val="tx2"/>
                </a:solidFill>
              </a:rPr>
              <a:t>이름</a:t>
            </a:r>
            <a:r>
              <a:rPr lang="en-US" altLang="ko-KR" sz="1000" dirty="0">
                <a:solidFill>
                  <a:schemeClr val="tx2"/>
                </a:solidFill>
              </a:rPr>
              <a:t>, </a:t>
            </a:r>
            <a:r>
              <a:rPr lang="ko-KR" altLang="en-US" sz="1000" dirty="0">
                <a:solidFill>
                  <a:schemeClr val="tx2"/>
                </a:solidFill>
              </a:rPr>
              <a:t>아이디</a:t>
            </a:r>
            <a:r>
              <a:rPr lang="en-US" altLang="ko-KR" sz="1000" dirty="0">
                <a:solidFill>
                  <a:schemeClr val="tx2"/>
                </a:solidFill>
              </a:rPr>
              <a:t>, </a:t>
            </a:r>
            <a:r>
              <a:rPr lang="ko-KR" altLang="en-US" sz="1000" dirty="0">
                <a:solidFill>
                  <a:schemeClr val="tx2"/>
                </a:solidFill>
              </a:rPr>
              <a:t>비밀번호</a:t>
            </a:r>
            <a:r>
              <a:rPr lang="en-US" altLang="ko-KR" sz="1000" dirty="0">
                <a:solidFill>
                  <a:schemeClr val="tx2"/>
                </a:solidFill>
              </a:rPr>
              <a:t>, </a:t>
            </a:r>
            <a:r>
              <a:rPr lang="ko-KR" altLang="en-US" sz="1000" dirty="0">
                <a:solidFill>
                  <a:schemeClr val="tx2"/>
                </a:solidFill>
              </a:rPr>
              <a:t>비밀번호 체크</a:t>
            </a:r>
            <a:r>
              <a:rPr lang="en-US" altLang="ko-KR" sz="1000" dirty="0">
                <a:solidFill>
                  <a:schemeClr val="tx2"/>
                </a:solidFill>
              </a:rPr>
              <a:t>, </a:t>
            </a:r>
            <a:r>
              <a:rPr lang="ko-KR" altLang="en-US" sz="1000" dirty="0">
                <a:solidFill>
                  <a:schemeClr val="tx2"/>
                </a:solidFill>
              </a:rPr>
              <a:t>이메일을 적는 창이 나옴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5777D-FF09-89E7-BC18-DD31F3D0E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7008718" cy="5143500"/>
          </a:xfrm>
          <a:prstGeom prst="rect">
            <a:avLst/>
          </a:prstGeom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E5E7B1D-5AF8-B37F-5E8E-741DC032D7BA}"/>
              </a:ext>
            </a:extLst>
          </p:cNvPr>
          <p:cNvSpPr/>
          <p:nvPr/>
        </p:nvSpPr>
        <p:spPr>
          <a:xfrm>
            <a:off x="5199948" y="824811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CB1AB28-0F93-9617-02B5-67FEDC10FFA4}"/>
              </a:ext>
            </a:extLst>
          </p:cNvPr>
          <p:cNvSpPr/>
          <p:nvPr/>
        </p:nvSpPr>
        <p:spPr>
          <a:xfrm>
            <a:off x="2483768" y="1988840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F910265-2DA5-0CF5-30D1-31C0253BE54D}"/>
              </a:ext>
            </a:extLst>
          </p:cNvPr>
          <p:cNvSpPr/>
          <p:nvPr/>
        </p:nvSpPr>
        <p:spPr>
          <a:xfrm>
            <a:off x="3203848" y="4784562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3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7215006" y="2276872"/>
            <a:ext cx="1872000" cy="1584176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웹 사이트 제작자</a:t>
            </a:r>
            <a:r>
              <a:rPr lang="en-US" altLang="ko-KR" dirty="0"/>
              <a:t>: </a:t>
            </a:r>
          </a:p>
          <a:p>
            <a:pPr lv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 : </a:t>
            </a:r>
            <a:r>
              <a:rPr lang="ko-KR" altLang="en-US" dirty="0"/>
              <a:t>사용자가 입력한 정보가  </a:t>
            </a:r>
            <a:r>
              <a:rPr lang="en-US" altLang="ko-KR" dirty="0"/>
              <a:t>DB</a:t>
            </a:r>
            <a:r>
              <a:rPr lang="ko-KR" altLang="en-US" dirty="0"/>
              <a:t>에 있는 아이디</a:t>
            </a:r>
            <a:r>
              <a:rPr lang="en-US" altLang="ko-KR" dirty="0"/>
              <a:t>, </a:t>
            </a:r>
            <a:r>
              <a:rPr lang="ko-KR" altLang="en-US" dirty="0"/>
              <a:t>비밀번호와 일치하는지 확인</a:t>
            </a:r>
            <a:endParaRPr lang="en-US" altLang="ko-KR" dirty="0"/>
          </a:p>
          <a:p>
            <a:pPr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>
                <a:latin typeface="Arial Black" panose="020B0A04020102020204" pitchFamily="34" charset="0"/>
              </a:rPr>
              <a:t>웹 사이트 사용자</a:t>
            </a:r>
            <a:endParaRPr lang="en-US" altLang="ko-KR" dirty="0">
              <a:latin typeface="Arial Black" panose="020B0A04020102020204" pitchFamily="34" charset="0"/>
            </a:endParaRPr>
          </a:p>
          <a:p>
            <a:pPr lvl="0" indent="0">
              <a:buNone/>
              <a:defRPr/>
            </a:pPr>
            <a:r>
              <a:rPr lang="en-US" altLang="ko-KR" dirty="0">
                <a:latin typeface="Arial Black" panose="020B0A04020102020204" pitchFamily="34" charset="0"/>
              </a:rPr>
              <a:t> </a:t>
            </a:r>
            <a:r>
              <a:rPr lang="en-US" altLang="ko-KR" dirty="0">
                <a:latin typeface="+mj-lt"/>
              </a:rPr>
              <a:t> :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>
                <a:latin typeface="Arial Black" panose="020B0A04020102020204" pitchFamily="34" charset="0"/>
              </a:rPr>
              <a:t>아이디</a:t>
            </a:r>
            <a:r>
              <a:rPr lang="en-US" altLang="ko-KR" dirty="0">
                <a:latin typeface="Arial Black" panose="020B0A04020102020204" pitchFamily="34" charset="0"/>
              </a:rPr>
              <a:t>, </a:t>
            </a:r>
            <a:r>
              <a:rPr lang="ko-KR" altLang="en-US" dirty="0">
                <a:latin typeface="Arial Black" panose="020B0A04020102020204" pitchFamily="34" charset="0"/>
              </a:rPr>
              <a:t>비밀번호를 제대로 입력해야 함</a:t>
            </a:r>
            <a:endParaRPr lang="en-US" altLang="ko-KR" dirty="0">
              <a:latin typeface="+mj-lt"/>
            </a:endParaRP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048965916"/>
              </p:ext>
            </p:extLst>
          </p:nvPr>
        </p:nvGraphicFramePr>
        <p:xfrm>
          <a:off x="7215188" y="4288304"/>
          <a:ext cx="1893316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LOGIN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LOGIN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 창에서 아이디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 LOGIN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 눌러서 로그인 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6758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465220" y="14904"/>
            <a:ext cx="1847266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스마트 어항 모니터링 시스템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LOGIN Page</a:t>
            </a: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2023. 04. 03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0D910-F0DF-09B1-729B-74DAFE82E8FD}"/>
              </a:ext>
            </a:extLst>
          </p:cNvPr>
          <p:cNvSpPr txBox="1"/>
          <p:nvPr/>
        </p:nvSpPr>
        <p:spPr>
          <a:xfrm>
            <a:off x="7215189" y="694435"/>
            <a:ext cx="184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LOGIN </a:t>
            </a:r>
            <a:r>
              <a:rPr lang="ko-KR" altLang="en-US" sz="1000" dirty="0">
                <a:solidFill>
                  <a:schemeClr val="tx2"/>
                </a:solidFill>
              </a:rPr>
              <a:t>버튼 </a:t>
            </a:r>
            <a:r>
              <a:rPr lang="ko-KR" altLang="en-US" sz="1000" dirty="0" err="1">
                <a:solidFill>
                  <a:schemeClr val="tx2"/>
                </a:solidFill>
              </a:rPr>
              <a:t>클릭시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en-US" altLang="ko-KR" sz="1000" dirty="0">
                <a:solidFill>
                  <a:schemeClr val="tx2"/>
                </a:solidFill>
              </a:rPr>
              <a:t>LOGIN </a:t>
            </a:r>
            <a:r>
              <a:rPr lang="ko-KR" altLang="en-US" sz="1000" dirty="0">
                <a:solidFill>
                  <a:schemeClr val="tx2"/>
                </a:solidFill>
              </a:rPr>
              <a:t>창이 뜨고</a:t>
            </a:r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ko-KR" altLang="en-US" sz="1000" dirty="0">
                <a:solidFill>
                  <a:schemeClr val="tx2"/>
                </a:solidFill>
              </a:rPr>
              <a:t>아이디</a:t>
            </a:r>
            <a:r>
              <a:rPr lang="en-US" altLang="ko-KR" sz="1000" dirty="0">
                <a:solidFill>
                  <a:schemeClr val="tx2"/>
                </a:solidFill>
              </a:rPr>
              <a:t>, </a:t>
            </a:r>
            <a:r>
              <a:rPr lang="ko-KR" altLang="en-US" sz="1000" dirty="0">
                <a:solidFill>
                  <a:schemeClr val="tx2"/>
                </a:solidFill>
              </a:rPr>
              <a:t>비밀번호를 입력하는 창이 나옴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3F571-65E2-2654-1A18-6F58A456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20065"/>
            <a:ext cx="7008719" cy="5143500"/>
          </a:xfrm>
          <a:prstGeom prst="rect">
            <a:avLst/>
          </a:prstGeom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E5E7B1D-5AF8-B37F-5E8E-741DC032D7BA}"/>
              </a:ext>
            </a:extLst>
          </p:cNvPr>
          <p:cNvSpPr/>
          <p:nvPr/>
        </p:nvSpPr>
        <p:spPr>
          <a:xfrm>
            <a:off x="5451541" y="904070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DCB1AB28-0F93-9617-02B5-67FEDC10FFA4}"/>
              </a:ext>
            </a:extLst>
          </p:cNvPr>
          <p:cNvSpPr/>
          <p:nvPr/>
        </p:nvSpPr>
        <p:spPr>
          <a:xfrm>
            <a:off x="2867255" y="2754215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9C8F614F-0037-FD73-F188-8DEBDBE89A6E}"/>
              </a:ext>
            </a:extLst>
          </p:cNvPr>
          <p:cNvSpPr/>
          <p:nvPr/>
        </p:nvSpPr>
        <p:spPr>
          <a:xfrm>
            <a:off x="3167990" y="4159243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9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4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7215006" y="2348880"/>
            <a:ext cx="1872000" cy="1008112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웹 사이트 제작자</a:t>
            </a:r>
            <a:r>
              <a:rPr lang="en-US" altLang="ko-KR" dirty="0"/>
              <a:t>: </a:t>
            </a:r>
          </a:p>
          <a:p>
            <a:pPr lv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 : </a:t>
            </a:r>
            <a:r>
              <a:rPr lang="ko-KR" altLang="en-US" dirty="0"/>
              <a:t>사용자가 </a:t>
            </a:r>
            <a:r>
              <a:rPr lang="en-US" altLang="ko-KR" dirty="0"/>
              <a:t>LOGIN</a:t>
            </a:r>
            <a:r>
              <a:rPr lang="ko-KR" altLang="en-US" dirty="0"/>
              <a:t>을 성공하면 오른쪽 상단에 </a:t>
            </a:r>
            <a:r>
              <a:rPr lang="en-US" altLang="ko-KR" dirty="0"/>
              <a:t>FISH </a:t>
            </a:r>
            <a:r>
              <a:rPr lang="ko-KR" altLang="en-US" dirty="0"/>
              <a:t>버튼을 보이게 한다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019086107"/>
              </p:ext>
            </p:extLst>
          </p:nvPr>
        </p:nvGraphicFramePr>
        <p:xfrm>
          <a:off x="7215188" y="4288304"/>
          <a:ext cx="1893316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FISH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6758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465220" y="14904"/>
            <a:ext cx="1847266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스마트 어항 모니터링 시스템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MAIN Page</a:t>
            </a: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2023. 04. 03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0D910-F0DF-09B1-729B-74DAFE82E8FD}"/>
              </a:ext>
            </a:extLst>
          </p:cNvPr>
          <p:cNvSpPr txBox="1"/>
          <p:nvPr/>
        </p:nvSpPr>
        <p:spPr>
          <a:xfrm>
            <a:off x="7215189" y="694435"/>
            <a:ext cx="184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LOGIN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ko-KR" altLang="en-US" sz="1000" dirty="0" err="1">
                <a:solidFill>
                  <a:schemeClr val="tx2"/>
                </a:solidFill>
              </a:rPr>
              <a:t>성공시</a:t>
            </a:r>
            <a:r>
              <a:rPr lang="ko-KR" altLang="en-US" sz="1000" dirty="0">
                <a:solidFill>
                  <a:schemeClr val="tx2"/>
                </a:solidFill>
              </a:rPr>
              <a:t> 오른쪽 상단에 </a:t>
            </a:r>
            <a:r>
              <a:rPr lang="en-US" altLang="ko-KR" sz="1000" dirty="0">
                <a:solidFill>
                  <a:schemeClr val="tx2"/>
                </a:solidFill>
              </a:rPr>
              <a:t>FISH </a:t>
            </a:r>
            <a:r>
              <a:rPr lang="ko-KR" altLang="en-US" sz="1000" dirty="0">
                <a:solidFill>
                  <a:schemeClr val="tx2"/>
                </a:solidFill>
              </a:rPr>
              <a:t>버튼이 나타남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9760EA-9DE5-025B-3887-841781330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7008719" cy="5110448"/>
          </a:xfrm>
          <a:prstGeom prst="rect">
            <a:avLst/>
          </a:prstGeom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E5E7B1D-5AF8-B37F-5E8E-741DC032D7BA}"/>
              </a:ext>
            </a:extLst>
          </p:cNvPr>
          <p:cNvSpPr/>
          <p:nvPr/>
        </p:nvSpPr>
        <p:spPr>
          <a:xfrm>
            <a:off x="5453956" y="836712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5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7215006" y="2348880"/>
            <a:ext cx="1872000" cy="1008112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웹 사이트 제작자</a:t>
            </a:r>
            <a:r>
              <a:rPr lang="en-US" altLang="ko-KR" dirty="0"/>
              <a:t>: </a:t>
            </a:r>
          </a:p>
          <a:p>
            <a:pPr lv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 : </a:t>
            </a:r>
            <a:r>
              <a:rPr lang="ko-KR" altLang="en-US" dirty="0"/>
              <a:t>사용자가 </a:t>
            </a:r>
            <a:r>
              <a:rPr lang="en-US" altLang="ko-KR" dirty="0"/>
              <a:t>BOWL</a:t>
            </a:r>
            <a:r>
              <a:rPr lang="ko-KR" altLang="en-US" dirty="0"/>
              <a:t>에서 물고기 정보를 입력하면 </a:t>
            </a:r>
            <a:r>
              <a:rPr lang="en-US" altLang="ko-KR" dirty="0"/>
              <a:t>BOWL </a:t>
            </a:r>
            <a:r>
              <a:rPr lang="ko-KR" altLang="en-US" dirty="0"/>
              <a:t>창에서 저장한 물고기 정보를 보일 수 있게 한다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31678168"/>
              </p:ext>
            </p:extLst>
          </p:nvPr>
        </p:nvGraphicFramePr>
        <p:xfrm>
          <a:off x="7215188" y="4288304"/>
          <a:ext cx="1893316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FISH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BOWL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창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어항 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물고기 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달력 버튼 눌러서 물고기 생일 입력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APPLY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눌러서 저장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6758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465220" y="14904"/>
            <a:ext cx="1847266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스마트 어항 모니터링 시스템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FISH Page- BOWL</a:t>
            </a: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2023. 04. 03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0D910-F0DF-09B1-729B-74DAFE82E8FD}"/>
              </a:ext>
            </a:extLst>
          </p:cNvPr>
          <p:cNvSpPr txBox="1"/>
          <p:nvPr/>
        </p:nvSpPr>
        <p:spPr>
          <a:xfrm>
            <a:off x="7215189" y="694435"/>
            <a:ext cx="1845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1. LOGIN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ko-KR" altLang="en-US" sz="1000" dirty="0" err="1">
                <a:solidFill>
                  <a:schemeClr val="tx2"/>
                </a:solidFill>
              </a:rPr>
              <a:t>성공시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en-US" altLang="ko-KR" sz="1000" dirty="0">
                <a:solidFill>
                  <a:schemeClr val="tx2"/>
                </a:solidFill>
              </a:rPr>
              <a:t>FISH </a:t>
            </a:r>
            <a:r>
              <a:rPr lang="ko-KR" altLang="en-US" sz="1000" dirty="0">
                <a:solidFill>
                  <a:schemeClr val="tx2"/>
                </a:solidFill>
              </a:rPr>
              <a:t>버튼을 클릭하고 접속 할 수 있음</a:t>
            </a:r>
            <a:endParaRPr lang="en-US" altLang="ko-KR" sz="1000" dirty="0">
              <a:solidFill>
                <a:schemeClr val="tx2"/>
              </a:solidFill>
            </a:endParaRPr>
          </a:p>
          <a:p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en-US" altLang="ko-KR" sz="1000" dirty="0">
                <a:solidFill>
                  <a:schemeClr val="tx2"/>
                </a:solidFill>
              </a:rPr>
              <a:t>2. BOWL </a:t>
            </a:r>
            <a:r>
              <a:rPr lang="ko-KR" altLang="en-US" sz="1000" dirty="0">
                <a:solidFill>
                  <a:schemeClr val="tx2"/>
                </a:solidFill>
              </a:rPr>
              <a:t>이라는 창에서 어항이름과</a:t>
            </a:r>
            <a:r>
              <a:rPr lang="en-US" altLang="ko-KR" sz="1000" dirty="0">
                <a:solidFill>
                  <a:schemeClr val="tx2"/>
                </a:solidFill>
              </a:rPr>
              <a:t>, </a:t>
            </a:r>
            <a:r>
              <a:rPr lang="ko-KR" altLang="en-US" sz="1000" dirty="0">
                <a:solidFill>
                  <a:schemeClr val="tx2"/>
                </a:solidFill>
              </a:rPr>
              <a:t>물고기 이름</a:t>
            </a:r>
            <a:r>
              <a:rPr lang="en-US" altLang="ko-KR" sz="1000" dirty="0">
                <a:solidFill>
                  <a:schemeClr val="tx2"/>
                </a:solidFill>
              </a:rPr>
              <a:t>, </a:t>
            </a:r>
            <a:r>
              <a:rPr lang="ko-KR" altLang="en-US" sz="1000" dirty="0">
                <a:solidFill>
                  <a:schemeClr val="tx2"/>
                </a:solidFill>
              </a:rPr>
              <a:t>물고기 생일을 입력할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5ECCC-EDAE-6AF5-827F-38B117FC64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4664"/>
            <a:ext cx="6984776" cy="3240360"/>
          </a:xfrm>
          <a:prstGeom prst="rect">
            <a:avLst/>
          </a:prstGeom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E5E7B1D-5AF8-B37F-5E8E-741DC032D7BA}"/>
              </a:ext>
            </a:extLst>
          </p:cNvPr>
          <p:cNvSpPr/>
          <p:nvPr/>
        </p:nvSpPr>
        <p:spPr>
          <a:xfrm>
            <a:off x="5402045" y="218550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24BCFD-8F7D-FB41-85CB-EBBA331687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3" y="3660903"/>
            <a:ext cx="6974057" cy="3008457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EB9CA15-49C1-0A4D-FA65-B9B5AEF80CA1}"/>
              </a:ext>
            </a:extLst>
          </p:cNvPr>
          <p:cNvSpPr/>
          <p:nvPr/>
        </p:nvSpPr>
        <p:spPr>
          <a:xfrm>
            <a:off x="3203848" y="4797152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6D0E2ED-769F-0D7E-3A18-37603FF044B0}"/>
              </a:ext>
            </a:extLst>
          </p:cNvPr>
          <p:cNvSpPr/>
          <p:nvPr/>
        </p:nvSpPr>
        <p:spPr>
          <a:xfrm>
            <a:off x="3203848" y="5118602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FCFE19D-31A5-3107-ADB2-AE07F564D95F}"/>
              </a:ext>
            </a:extLst>
          </p:cNvPr>
          <p:cNvSpPr/>
          <p:nvPr/>
        </p:nvSpPr>
        <p:spPr>
          <a:xfrm>
            <a:off x="3203848" y="5440053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E6398B5-7C79-B7B3-9B0E-DA3D48F912EC}"/>
              </a:ext>
            </a:extLst>
          </p:cNvPr>
          <p:cNvSpPr/>
          <p:nvPr/>
        </p:nvSpPr>
        <p:spPr>
          <a:xfrm>
            <a:off x="1115616" y="1828655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D8D02B1-E7D6-A5FB-5F9D-90253BD9D230}"/>
              </a:ext>
            </a:extLst>
          </p:cNvPr>
          <p:cNvSpPr/>
          <p:nvPr/>
        </p:nvSpPr>
        <p:spPr>
          <a:xfrm>
            <a:off x="4211960" y="5626167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9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6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7215006" y="2348880"/>
            <a:ext cx="1872000" cy="1368152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웹 사이트 제작자</a:t>
            </a:r>
            <a:r>
              <a:rPr lang="en-US" altLang="ko-KR" dirty="0"/>
              <a:t>: </a:t>
            </a:r>
          </a:p>
          <a:p>
            <a:pPr lvl="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 : </a:t>
            </a:r>
            <a:r>
              <a:rPr lang="ko-KR" altLang="en-US" dirty="0"/>
              <a:t>사용자가 사용하는 어항의 </a:t>
            </a:r>
            <a:r>
              <a:rPr lang="en-US" altLang="ko-KR" dirty="0"/>
              <a:t>PH</a:t>
            </a:r>
            <a:r>
              <a:rPr lang="ko-KR" altLang="en-US" dirty="0"/>
              <a:t>와 현재온도</a:t>
            </a:r>
            <a:r>
              <a:rPr lang="en-US" altLang="ko-KR" dirty="0"/>
              <a:t>, TDS, </a:t>
            </a:r>
            <a:r>
              <a:rPr lang="ko-KR" altLang="en-US" dirty="0"/>
              <a:t>수위 측정값을 웹 사이트에서 정확히 볼 수 있게 한다</a:t>
            </a:r>
            <a:endParaRPr lang="en-US" altLang="ko-KR" dirty="0"/>
          </a:p>
          <a:p>
            <a:pPr lvl="0" indent="0">
              <a:buNone/>
              <a:defRPr/>
            </a:pPr>
            <a:r>
              <a:rPr lang="en-US" altLang="ko-KR" dirty="0"/>
              <a:t>  : </a:t>
            </a:r>
            <a:r>
              <a:rPr lang="ko-KR" altLang="en-US" dirty="0"/>
              <a:t>마지막 환수 시간 업데이트를 명확히 한다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>
          <a:xfrm>
            <a:off x="7215332" y="620688"/>
            <a:ext cx="1872000" cy="1330136"/>
          </a:xfrm>
        </p:spPr>
        <p:txBody>
          <a:bodyPr/>
          <a:lstStyle/>
          <a:p>
            <a:pPr lvl="0"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654936464"/>
              </p:ext>
            </p:extLst>
          </p:nvPr>
        </p:nvGraphicFramePr>
        <p:xfrm>
          <a:off x="7215188" y="4288304"/>
          <a:ext cx="1893316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오른쪽 상단에 </a:t>
                      </a: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FISH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버튼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WATER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창 접근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PH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수치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현재온도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TDS </a:t>
                      </a: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수치 확인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수위 확인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6758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>
                          <a:latin typeface="나눔고딕"/>
                          <a:ea typeface="나눔고딕"/>
                        </a:rPr>
                        <a:t>마지막 환수 시간 표현</a:t>
                      </a:r>
                      <a:endParaRPr lang="en-US" altLang="ko-KR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716475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465220" y="14904"/>
            <a:ext cx="1847266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스마트 어항 모니터링 시스템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FISH Page- WATER</a:t>
            </a: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2023. 04. 03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0D910-F0DF-09B1-729B-74DAFE82E8FD}"/>
              </a:ext>
            </a:extLst>
          </p:cNvPr>
          <p:cNvSpPr txBox="1"/>
          <p:nvPr/>
        </p:nvSpPr>
        <p:spPr>
          <a:xfrm>
            <a:off x="7215189" y="665401"/>
            <a:ext cx="1845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1. LOGIN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ko-KR" altLang="en-US" sz="1000" dirty="0" err="1">
                <a:solidFill>
                  <a:schemeClr val="tx2"/>
                </a:solidFill>
              </a:rPr>
              <a:t>성공시</a:t>
            </a:r>
            <a:r>
              <a:rPr lang="ko-KR" altLang="en-US" sz="1000" dirty="0">
                <a:solidFill>
                  <a:schemeClr val="tx2"/>
                </a:solidFill>
              </a:rPr>
              <a:t> </a:t>
            </a:r>
            <a:r>
              <a:rPr lang="en-US" altLang="ko-KR" sz="1000" dirty="0">
                <a:solidFill>
                  <a:schemeClr val="tx2"/>
                </a:solidFill>
              </a:rPr>
              <a:t>FISH </a:t>
            </a:r>
            <a:r>
              <a:rPr lang="ko-KR" altLang="en-US" sz="1000" dirty="0">
                <a:solidFill>
                  <a:schemeClr val="tx2"/>
                </a:solidFill>
              </a:rPr>
              <a:t>버튼을 클릭하고 접속 할 수 있음</a:t>
            </a:r>
            <a:endParaRPr lang="en-US" altLang="ko-KR" sz="1000" dirty="0">
              <a:solidFill>
                <a:schemeClr val="tx2"/>
              </a:solidFill>
            </a:endParaRPr>
          </a:p>
          <a:p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en-US" altLang="ko-KR" sz="1000" dirty="0">
                <a:solidFill>
                  <a:schemeClr val="tx2"/>
                </a:solidFill>
              </a:rPr>
              <a:t>2. WATER</a:t>
            </a:r>
            <a:r>
              <a:rPr lang="ko-KR" altLang="en-US" sz="1000" dirty="0">
                <a:solidFill>
                  <a:schemeClr val="tx2"/>
                </a:solidFill>
              </a:rPr>
              <a:t>에서 </a:t>
            </a:r>
            <a:r>
              <a:rPr lang="en-US" altLang="ko-KR" sz="1000" dirty="0">
                <a:solidFill>
                  <a:schemeClr val="tx2"/>
                </a:solidFill>
              </a:rPr>
              <a:t>PH, </a:t>
            </a:r>
            <a:r>
              <a:rPr lang="ko-KR" altLang="en-US" sz="1000" dirty="0">
                <a:solidFill>
                  <a:schemeClr val="tx2"/>
                </a:solidFill>
              </a:rPr>
              <a:t>현재온도</a:t>
            </a:r>
            <a:r>
              <a:rPr lang="en-US" altLang="ko-KR" sz="1000" dirty="0">
                <a:solidFill>
                  <a:schemeClr val="tx2"/>
                </a:solidFill>
              </a:rPr>
              <a:t>, TDS, </a:t>
            </a:r>
            <a:r>
              <a:rPr lang="ko-KR" altLang="en-US" sz="1000" dirty="0">
                <a:solidFill>
                  <a:schemeClr val="tx2"/>
                </a:solidFill>
              </a:rPr>
              <a:t>수위를 체크할 수 있음</a:t>
            </a:r>
            <a:endParaRPr lang="en-US" altLang="ko-KR" sz="1000" dirty="0">
              <a:solidFill>
                <a:schemeClr val="tx2"/>
              </a:solidFill>
            </a:endParaRPr>
          </a:p>
          <a:p>
            <a:endParaRPr lang="en-US" altLang="ko-KR" sz="1000" dirty="0">
              <a:solidFill>
                <a:schemeClr val="tx2"/>
              </a:solidFill>
            </a:endParaRPr>
          </a:p>
          <a:p>
            <a:r>
              <a:rPr lang="en-US" altLang="ko-KR" sz="1000" dirty="0">
                <a:solidFill>
                  <a:schemeClr val="tx2"/>
                </a:solidFill>
              </a:rPr>
              <a:t>3. </a:t>
            </a:r>
            <a:r>
              <a:rPr lang="ko-KR" altLang="en-US" sz="1000" dirty="0">
                <a:solidFill>
                  <a:schemeClr val="tx2"/>
                </a:solidFill>
              </a:rPr>
              <a:t>마지막 환수시간을 체크하고 수동</a:t>
            </a:r>
            <a:r>
              <a:rPr lang="en-US" altLang="ko-KR" sz="1000" dirty="0">
                <a:solidFill>
                  <a:schemeClr val="tx2"/>
                </a:solidFill>
              </a:rPr>
              <a:t>, </a:t>
            </a:r>
            <a:r>
              <a:rPr lang="ko-KR" altLang="en-US" sz="1000" dirty="0">
                <a:solidFill>
                  <a:schemeClr val="tx2"/>
                </a:solidFill>
              </a:rPr>
              <a:t>자동으로 환수 가능</a:t>
            </a:r>
            <a:endParaRPr lang="en-US" altLang="ko-KR" sz="10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5ECCC-EDAE-6AF5-827F-38B117FC6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6984776" cy="4824536"/>
          </a:xfrm>
          <a:prstGeom prst="rect">
            <a:avLst/>
          </a:prstGeom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2E5E7B1D-5AF8-B37F-5E8E-741DC032D7BA}"/>
              </a:ext>
            </a:extLst>
          </p:cNvPr>
          <p:cNvSpPr/>
          <p:nvPr/>
        </p:nvSpPr>
        <p:spPr>
          <a:xfrm>
            <a:off x="5429256" y="995683"/>
            <a:ext cx="288032" cy="25812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8EB9CA15-49C1-0A4D-FA65-B9B5AEF80CA1}"/>
              </a:ext>
            </a:extLst>
          </p:cNvPr>
          <p:cNvSpPr/>
          <p:nvPr/>
        </p:nvSpPr>
        <p:spPr>
          <a:xfrm>
            <a:off x="3203848" y="3334290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6D0E2ED-769F-0D7E-3A18-37603FF044B0}"/>
              </a:ext>
            </a:extLst>
          </p:cNvPr>
          <p:cNvSpPr/>
          <p:nvPr/>
        </p:nvSpPr>
        <p:spPr>
          <a:xfrm>
            <a:off x="3851158" y="3334290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FCFE19D-31A5-3107-ADB2-AE07F564D95F}"/>
              </a:ext>
            </a:extLst>
          </p:cNvPr>
          <p:cNvSpPr/>
          <p:nvPr/>
        </p:nvSpPr>
        <p:spPr>
          <a:xfrm>
            <a:off x="4716397" y="3334290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E6398B5-7C79-B7B3-9B0E-DA3D48F912EC}"/>
              </a:ext>
            </a:extLst>
          </p:cNvPr>
          <p:cNvSpPr/>
          <p:nvPr/>
        </p:nvSpPr>
        <p:spPr>
          <a:xfrm>
            <a:off x="3995936" y="1930693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D8D02B1-E7D6-A5FB-5F9D-90253BD9D230}"/>
              </a:ext>
            </a:extLst>
          </p:cNvPr>
          <p:cNvSpPr/>
          <p:nvPr/>
        </p:nvSpPr>
        <p:spPr>
          <a:xfrm>
            <a:off x="5473624" y="3338768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E11E972D-3ADE-28D6-E818-1E83F213AD3A}"/>
              </a:ext>
            </a:extLst>
          </p:cNvPr>
          <p:cNvSpPr/>
          <p:nvPr/>
        </p:nvSpPr>
        <p:spPr>
          <a:xfrm>
            <a:off x="5689648" y="2062003"/>
            <a:ext cx="216024" cy="186114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컨설팅본부_프리젠테이션_기본 v2009062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/>
      </a:spPr>
      <a:bodyPr rtlCol="0" anchor="ctr"/>
      <a:lstStyle>
        <a:defPPr algn="ctr">
          <a:defRPr sz="11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chemeClr val="bg1"/>
        </a:solidFill>
        <a:ln w="9525"/>
        <a:effectLst/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none" rtlCol="0">
        <a:spAutoFit/>
      </a:bodyPr>
      <a:lstStyle>
        <a:defPPr>
          <a:defRPr sz="10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742</Words>
  <Application>Microsoft Office PowerPoint</Application>
  <PresentationFormat>화면 슬라이드 쇼(4:3)</PresentationFormat>
  <Paragraphs>220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굴림</vt:lpstr>
      <vt:lpstr>나눔고딕</vt:lpstr>
      <vt:lpstr>나눔스퀘어</vt:lpstr>
      <vt:lpstr>나눔스퀘어 ExtraBold</vt:lpstr>
      <vt:lpstr>맑은 고딕</vt:lpstr>
      <vt:lpstr>Arial</vt:lpstr>
      <vt:lpstr>Arial Black</vt:lpstr>
      <vt:lpstr>Verdana</vt:lpstr>
      <vt:lpstr>Wingdings</vt:lpstr>
      <vt:lpstr>컨설팅본부_프리젠테이션_기본 v20090629</vt:lpstr>
      <vt:lpstr> 화면 설계서 과제명 </vt:lpstr>
      <vt:lpstr>서비스 흐름도</vt:lpstr>
      <vt:lpstr>메뉴구성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상황기반 스마트폰 통역 서비스 개발</dc:title>
  <dc:creator>Qlaser</dc:creator>
  <cp:lastModifiedBy>kj</cp:lastModifiedBy>
  <cp:revision>1377</cp:revision>
  <dcterms:created xsi:type="dcterms:W3CDTF">2009-06-30T03:37:15Z</dcterms:created>
  <dcterms:modified xsi:type="dcterms:W3CDTF">2023-03-27T02:27:28Z</dcterms:modified>
  <cp:version/>
</cp:coreProperties>
</file>